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5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6858000" cx="12192000"/>
  <p:notesSz cx="6858000" cy="9144000"/>
  <p:embeddedFontLst>
    <p:embeddedFont>
      <p:font typeface="Nanum Gothic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156">
          <p15:clr>
            <a:srgbClr val="A4A3A4"/>
          </p15:clr>
        </p15:guide>
        <p15:guide id="2" pos="7333">
          <p15:clr>
            <a:srgbClr val="A4A3A4"/>
          </p15:clr>
        </p15:guide>
        <p15:guide id="3" pos="2230">
          <p15:clr>
            <a:srgbClr val="A4A3A4"/>
          </p15:clr>
        </p15:guide>
        <p15:guide id="4" orient="horz" pos="550">
          <p15:clr>
            <a:srgbClr val="A4A3A4"/>
          </p15:clr>
        </p15:guide>
        <p15:guide id="5" orient="horz" pos="119">
          <p15:clr>
            <a:srgbClr val="A4A3A4"/>
          </p15:clr>
        </p15:guide>
        <p15:guide id="6" orient="horz" pos="436">
          <p15:clr>
            <a:srgbClr val="A4A3A4"/>
          </p15:clr>
        </p15:guide>
        <p15:guide id="7" pos="189">
          <p15:clr>
            <a:srgbClr val="A4A3A4"/>
          </p15:clr>
        </p15:guide>
        <p15:guide id="8" pos="2139">
          <p15:clr>
            <a:srgbClr val="A4A3A4"/>
          </p15:clr>
        </p15:guide>
        <p15:guide id="9" orient="horz" pos="958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2" roundtripDataSignature="AMtx7mg6wAZ9otERgX71hBf0/7e5IsEt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9FD45E-1CFA-4A17-85AC-09467E7CF877}">
  <a:tblStyle styleId="{2B9FD45E-1CFA-4A17-85AC-09467E7CF87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156" orient="horz"/>
        <p:guide pos="7333"/>
        <p:guide pos="2230"/>
        <p:guide pos="550" orient="horz"/>
        <p:guide pos="119" orient="horz"/>
        <p:guide pos="436" orient="horz"/>
        <p:guide pos="189"/>
        <p:guide pos="2139"/>
        <p:guide pos="95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anumGothic-regular.fntdata"/><Relationship Id="rId11" Type="http://schemas.openxmlformats.org/officeDocument/2006/relationships/slide" Target="slides/slide4.xml"/><Relationship Id="rId22" Type="http://customschemas.google.com/relationships/presentationmetadata" Target="metadata"/><Relationship Id="rId10" Type="http://schemas.openxmlformats.org/officeDocument/2006/relationships/slide" Target="slides/slide3.xml"/><Relationship Id="rId21" Type="http://schemas.openxmlformats.org/officeDocument/2006/relationships/font" Target="fonts/NanumGothic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2" name="Google Shape;3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55" name="Google Shape;155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7" name="Google Shape;18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4" name="Google Shape;19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0" name="Google Shape;4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" name="Google Shape;46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bbd136529_9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g10bbd136529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5" name="Google Shape;95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14" name="Google Shape;114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4" name="Google Shape;13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목차">
  <p:cSld name="2_목차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/>
          <p:nvPr/>
        </p:nvSpPr>
        <p:spPr>
          <a:xfrm>
            <a:off x="856210" y="609026"/>
            <a:ext cx="3378841" cy="52203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86"/>
              <a:buFont typeface="Arial"/>
              <a:buNone/>
            </a:pPr>
            <a:r>
              <a:rPr b="1" i="0" lang="ko-KR" sz="42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3"/>
          <p:cNvSpPr/>
          <p:nvPr/>
        </p:nvSpPr>
        <p:spPr>
          <a:xfrm>
            <a:off x="0" y="870044"/>
            <a:ext cx="966867" cy="120000"/>
          </a:xfrm>
          <a:prstGeom prst="rect">
            <a:avLst/>
          </a:prstGeom>
          <a:solidFill>
            <a:srgbClr val="98A8BD"/>
          </a:solidFill>
          <a:ln>
            <a:noFill/>
          </a:ln>
        </p:spPr>
        <p:txBody>
          <a:bodyPr anchorCtr="0" anchor="t" bIns="43525" lIns="87075" spcFirstLastPara="1" rIns="87075" wrap="square" tIns="435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3"/>
              <a:buFont typeface="Arial"/>
              <a:buNone/>
            </a:pPr>
            <a:r>
              <a:t/>
            </a:r>
            <a:endParaRPr b="0" i="0" sz="1143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3"/>
          <p:cNvSpPr/>
          <p:nvPr/>
        </p:nvSpPr>
        <p:spPr>
          <a:xfrm>
            <a:off x="4182021" y="870044"/>
            <a:ext cx="8009979" cy="120000"/>
          </a:xfrm>
          <a:prstGeom prst="rect">
            <a:avLst/>
          </a:prstGeom>
          <a:solidFill>
            <a:srgbClr val="98A8BD"/>
          </a:solidFill>
          <a:ln>
            <a:noFill/>
          </a:ln>
        </p:spPr>
        <p:txBody>
          <a:bodyPr anchorCtr="0" anchor="t" bIns="43525" lIns="87075" spcFirstLastPara="1" rIns="87075" wrap="square" tIns="435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3"/>
              <a:buFont typeface="Arial"/>
              <a:buNone/>
            </a:pPr>
            <a:r>
              <a:t/>
            </a:r>
            <a:endParaRPr b="0" i="0" sz="1143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04">
          <p15:clr>
            <a:srgbClr val="FBAE40"/>
          </p15:clr>
        </p15:guide>
        <p15:guide id="2" pos="637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내용_01">
  <p:cSld name="내용_0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/>
          <p:nvPr/>
        </p:nvSpPr>
        <p:spPr>
          <a:xfrm>
            <a:off x="0" y="716913"/>
            <a:ext cx="12192000" cy="108000"/>
          </a:xfrm>
          <a:prstGeom prst="rect">
            <a:avLst/>
          </a:prstGeom>
          <a:solidFill>
            <a:srgbClr val="98A8BD"/>
          </a:solidFill>
          <a:ln>
            <a:noFill/>
          </a:ln>
        </p:spPr>
        <p:txBody>
          <a:bodyPr anchorCtr="0" anchor="t" bIns="43525" lIns="87075" spcFirstLastPara="1" rIns="87075" wrap="square" tIns="435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43"/>
              <a:buFont typeface="Arial"/>
              <a:buNone/>
            </a:pPr>
            <a:r>
              <a:t/>
            </a:r>
            <a:endParaRPr b="0" i="0" sz="1143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14"/>
          <p:cNvSpPr txBox="1"/>
          <p:nvPr>
            <p:ph type="title"/>
          </p:nvPr>
        </p:nvSpPr>
        <p:spPr>
          <a:xfrm>
            <a:off x="479425" y="135136"/>
            <a:ext cx="1051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14"/>
          <p:cNvSpPr txBox="1"/>
          <p:nvPr>
            <p:ph idx="1" type="body"/>
          </p:nvPr>
        </p:nvSpPr>
        <p:spPr>
          <a:xfrm>
            <a:off x="479425" y="972272"/>
            <a:ext cx="10982654" cy="646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14"/>
          <p:cNvSpPr txBox="1"/>
          <p:nvPr/>
        </p:nvSpPr>
        <p:spPr>
          <a:xfrm>
            <a:off x="11548211" y="6446627"/>
            <a:ext cx="471604" cy="248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02">
          <p15:clr>
            <a:srgbClr val="FBAE40"/>
          </p15:clr>
        </p15:guide>
        <p15:guide id="2" pos="742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 txBox="1"/>
          <p:nvPr/>
        </p:nvSpPr>
        <p:spPr>
          <a:xfrm>
            <a:off x="10999695" y="6279776"/>
            <a:ext cx="4716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공백" showMasterSp="0">
  <p:cSld name="공백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/>
          <p:nvPr>
            <p:ph idx="12" type="sldNum"/>
          </p:nvPr>
        </p:nvSpPr>
        <p:spPr>
          <a:xfrm>
            <a:off x="8610600" y="6475956"/>
            <a:ext cx="2743200" cy="245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 </a:t>
            </a:r>
            <a:fld id="{00000000-1234-1234-1234-123412341234}" type="slidenum">
              <a:rPr lang="ko-KR"/>
              <a:t>‹#›</a:t>
            </a:fld>
            <a:r>
              <a:rPr lang="ko-KR"/>
              <a:t> -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610600" y="6475956"/>
            <a:ext cx="2743200" cy="245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 </a:t>
            </a:r>
            <a:fld id="{00000000-1234-1234-1234-123412341234}" type="slidenum">
              <a:rPr lang="ko-KR"/>
              <a:t>‹#›</a:t>
            </a:fld>
            <a:r>
              <a:rPr lang="ko-KR"/>
              <a:t> -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2"/>
    <p:sldLayoutId id="2147483652" r:id="rId3"/>
    <p:sldLayoutId id="2147483653" r:id="rId4"/>
    <p:sldLayoutId id="2147483654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hyperlink" Target="https://www.youtube.com/watch?v=NN7Nh1KacSQ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hira.or.kr/main.do/" TargetMode="External"/><Relationship Id="rId4" Type="http://schemas.openxmlformats.org/officeDocument/2006/relationships/hyperlink" Target="http://car.daegu.go.kr/metro/outbreak/" TargetMode="External"/><Relationship Id="rId5" Type="http://schemas.openxmlformats.org/officeDocument/2006/relationships/hyperlink" Target="https://www.police.go.kr/index.do/" TargetMode="External"/><Relationship Id="rId6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gpassion.tistory.com/340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sgpassion.tistory.com/340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chemeClr val="dk1">
              <a:alpha val="1098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"/>
          <p:cNvSpPr txBox="1"/>
          <p:nvPr/>
        </p:nvSpPr>
        <p:spPr>
          <a:xfrm>
            <a:off x="4380588" y="2544791"/>
            <a:ext cx="6766078" cy="176841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None/>
            </a:pPr>
            <a:r>
              <a:rPr b="1" i="0" lang="ko-KR" sz="1850" u="sng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2조 I4E팀</a:t>
            </a:r>
            <a:endParaRPr b="1" i="0" sz="1850" u="sng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4995"/>
              <a:buFont typeface="Arial"/>
              <a:buNone/>
            </a:pPr>
            <a:r>
              <a:t/>
            </a:r>
            <a:endParaRPr b="0" i="0" sz="4995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4995"/>
              <a:buFont typeface="Arial"/>
              <a:buNone/>
            </a:pPr>
            <a:r>
              <a:rPr b="0" i="0" lang="ko-KR" sz="4995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LED바닥 신호등</a:t>
            </a:r>
            <a:endParaRPr b="0" i="0" sz="4995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4995"/>
              <a:buFont typeface="Arial"/>
              <a:buNone/>
            </a:pPr>
            <a:r>
              <a:rPr b="0" i="0" lang="ko-KR" sz="4995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배치 우선 지역 제안서</a:t>
            </a:r>
            <a:endParaRPr b="0" i="0" sz="4995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4995"/>
              <a:buFont typeface="Arial"/>
              <a:buNone/>
            </a:pPr>
            <a:r>
              <a:t/>
            </a:r>
            <a:endParaRPr b="0" i="0" sz="4995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" name="Google Shape;36;p1"/>
          <p:cNvCxnSpPr/>
          <p:nvPr/>
        </p:nvCxnSpPr>
        <p:spPr>
          <a:xfrm>
            <a:off x="4055891" y="2057399"/>
            <a:ext cx="0" cy="2743200"/>
          </a:xfrm>
          <a:prstGeom prst="straightConnector1">
            <a:avLst/>
          </a:prstGeom>
          <a:noFill/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" name="Google Shape;37;p1"/>
          <p:cNvSpPr txBox="1"/>
          <p:nvPr/>
        </p:nvSpPr>
        <p:spPr>
          <a:xfrm>
            <a:off x="7643425" y="5454574"/>
            <a:ext cx="33885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- 2022. 01.07  -</a:t>
            </a:r>
            <a:endParaRPr b="0" i="0" sz="48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479425" y="135136"/>
            <a:ext cx="1051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프로젝트 조직 및 역할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479425" y="972272"/>
            <a:ext cx="10982654" cy="646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조준영을 전체 리더로 본 시스템 구축이 진행되며, 투입 인력별 역할은 아래와 같습니다.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9" name="Google Shape;159;p23"/>
          <p:cNvCxnSpPr/>
          <p:nvPr/>
        </p:nvCxnSpPr>
        <p:spPr>
          <a:xfrm>
            <a:off x="886731" y="2245058"/>
            <a:ext cx="4342973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60" name="Google Shape;160;p23"/>
          <p:cNvSpPr/>
          <p:nvPr/>
        </p:nvSpPr>
        <p:spPr>
          <a:xfrm>
            <a:off x="2296063" y="1741532"/>
            <a:ext cx="2488124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프로젝트 조직도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1" name="Google Shape;161;p23"/>
          <p:cNvCxnSpPr/>
          <p:nvPr/>
        </p:nvCxnSpPr>
        <p:spPr>
          <a:xfrm>
            <a:off x="6849374" y="2245058"/>
            <a:ext cx="3347181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62" name="Google Shape;162;p23"/>
          <p:cNvSpPr/>
          <p:nvPr/>
        </p:nvSpPr>
        <p:spPr>
          <a:xfrm>
            <a:off x="7698987" y="1786502"/>
            <a:ext cx="255911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인력별 역할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3" name="Google Shape;163;p23"/>
          <p:cNvGrpSpPr/>
          <p:nvPr/>
        </p:nvGrpSpPr>
        <p:grpSpPr>
          <a:xfrm>
            <a:off x="498676" y="2286079"/>
            <a:ext cx="5118939" cy="3697118"/>
            <a:chOff x="479425" y="2487332"/>
            <a:chExt cx="5888576" cy="2147614"/>
          </a:xfrm>
        </p:grpSpPr>
        <p:grpSp>
          <p:nvGrpSpPr>
            <p:cNvPr id="164" name="Google Shape;164;p23"/>
            <p:cNvGrpSpPr/>
            <p:nvPr/>
          </p:nvGrpSpPr>
          <p:grpSpPr>
            <a:xfrm>
              <a:off x="2704422" y="2487332"/>
              <a:ext cx="1671405" cy="747711"/>
              <a:chOff x="3798888" y="2497558"/>
              <a:chExt cx="1671405" cy="747711"/>
            </a:xfrm>
          </p:grpSpPr>
          <p:sp>
            <p:nvSpPr>
              <p:cNvPr id="165" name="Google Shape;165;p23"/>
              <p:cNvSpPr/>
              <p:nvPr/>
            </p:nvSpPr>
            <p:spPr>
              <a:xfrm>
                <a:off x="3798888" y="2789238"/>
                <a:ext cx="1670259" cy="456031"/>
              </a:xfrm>
              <a:prstGeom prst="rect">
                <a:avLst/>
              </a:prstGeom>
              <a:noFill/>
              <a:ln cap="flat" cmpd="sng" w="19050">
                <a:solidFill>
                  <a:srgbClr val="BFBFB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ko-KR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조준영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descr="강-4단" id="166" name="Google Shape;166;p23"/>
              <p:cNvSpPr/>
              <p:nvPr/>
            </p:nvSpPr>
            <p:spPr>
              <a:xfrm>
                <a:off x="3798888" y="2497558"/>
                <a:ext cx="1671405" cy="288925"/>
              </a:xfrm>
              <a:prstGeom prst="rect">
                <a:avLst/>
              </a:prstGeom>
              <a:solidFill>
                <a:srgbClr val="BFBFBF"/>
              </a:solidFill>
              <a:ln cap="flat" cmpd="sng" w="19050">
                <a:solidFill>
                  <a:srgbClr val="7F7F7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ko-KR" sz="12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프로젝트 관리자(PM)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7" name="Google Shape;167;p23"/>
            <p:cNvCxnSpPr>
              <a:stCxn id="165" idx="2"/>
              <a:endCxn id="168" idx="0"/>
            </p:cNvCxnSpPr>
            <p:nvPr/>
          </p:nvCxnSpPr>
          <p:spPr>
            <a:xfrm flipH="1" rot="-5400000">
              <a:off x="3530251" y="3244343"/>
              <a:ext cx="652200" cy="633600"/>
            </a:xfrm>
            <a:prstGeom prst="bentConnector3">
              <a:avLst>
                <a:gd fmla="val -30751" name="adj1"/>
              </a:avLst>
            </a:prstGeom>
            <a:noFill/>
            <a:ln cap="flat" cmpd="sng" w="1905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9" name="Google Shape;169;p23"/>
            <p:cNvGrpSpPr/>
            <p:nvPr/>
          </p:nvGrpSpPr>
          <p:grpSpPr>
            <a:xfrm>
              <a:off x="479425" y="3887235"/>
              <a:ext cx="5888576" cy="747711"/>
              <a:chOff x="1236843" y="3887235"/>
              <a:chExt cx="6951602" cy="747711"/>
            </a:xfrm>
          </p:grpSpPr>
          <p:grpSp>
            <p:nvGrpSpPr>
              <p:cNvPr id="170" name="Google Shape;170;p23"/>
              <p:cNvGrpSpPr/>
              <p:nvPr/>
            </p:nvGrpSpPr>
            <p:grpSpPr>
              <a:xfrm>
                <a:off x="1236843" y="3887235"/>
                <a:ext cx="1671405" cy="747711"/>
                <a:chOff x="3798888" y="2497558"/>
                <a:chExt cx="1671405" cy="747711"/>
              </a:xfrm>
            </p:grpSpPr>
            <p:sp>
              <p:nvSpPr>
                <p:cNvPr id="171" name="Google Shape;171;p23"/>
                <p:cNvSpPr/>
                <p:nvPr/>
              </p:nvSpPr>
              <p:spPr>
                <a:xfrm>
                  <a:off x="3798888" y="2789238"/>
                  <a:ext cx="1670259" cy="456031"/>
                </a:xfrm>
                <a:prstGeom prst="rect">
                  <a:avLst/>
                </a:prstGeom>
                <a:noFill/>
                <a:ln cap="flat" cmpd="sng" w="19050">
                  <a:solidFill>
                    <a:srgbClr val="BFBFB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b="0" i="0" lang="ko-KR" sz="12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송준영,</a:t>
                  </a:r>
                  <a:endParaRPr/>
                </a:p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b="0" i="0" lang="ko-KR" sz="12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이채림</a:t>
                  </a:r>
                  <a:endParaRPr b="0" i="0" sz="12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descr="강-4단" id="172" name="Google Shape;172;p23"/>
                <p:cNvSpPr/>
                <p:nvPr/>
              </p:nvSpPr>
              <p:spPr>
                <a:xfrm>
                  <a:off x="3798888" y="2497558"/>
                  <a:ext cx="1671405" cy="288925"/>
                </a:xfrm>
                <a:prstGeom prst="rect">
                  <a:avLst/>
                </a:prstGeom>
                <a:solidFill>
                  <a:srgbClr val="BFBFBF"/>
                </a:solidFill>
                <a:ln cap="flat" cmpd="sng" w="19050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b="0" i="0" lang="ko-KR" sz="12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기획팀</a:t>
                  </a:r>
                  <a:endParaRPr b="0" i="0" sz="12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73" name="Google Shape;173;p23"/>
              <p:cNvGrpSpPr/>
              <p:nvPr/>
            </p:nvGrpSpPr>
            <p:grpSpPr>
              <a:xfrm>
                <a:off x="2963185" y="3887235"/>
                <a:ext cx="1671405" cy="747711"/>
                <a:chOff x="3798888" y="2497558"/>
                <a:chExt cx="1671405" cy="747711"/>
              </a:xfrm>
            </p:grpSpPr>
            <p:sp>
              <p:nvSpPr>
                <p:cNvPr id="174" name="Google Shape;174;p23"/>
                <p:cNvSpPr/>
                <p:nvPr/>
              </p:nvSpPr>
              <p:spPr>
                <a:xfrm>
                  <a:off x="3798888" y="2789238"/>
                  <a:ext cx="1670259" cy="456031"/>
                </a:xfrm>
                <a:prstGeom prst="rect">
                  <a:avLst/>
                </a:prstGeom>
                <a:noFill/>
                <a:ln cap="flat" cmpd="sng" w="19050">
                  <a:solidFill>
                    <a:srgbClr val="BFBFB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b="0" i="0" lang="ko-KR" sz="12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류제범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descr="강-4단" id="175" name="Google Shape;175;p23"/>
                <p:cNvSpPr/>
                <p:nvPr/>
              </p:nvSpPr>
              <p:spPr>
                <a:xfrm>
                  <a:off x="3798888" y="2497558"/>
                  <a:ext cx="1671405" cy="288925"/>
                </a:xfrm>
                <a:prstGeom prst="rect">
                  <a:avLst/>
                </a:prstGeom>
                <a:solidFill>
                  <a:srgbClr val="BFBFBF"/>
                </a:solidFill>
                <a:ln cap="flat" cmpd="sng" w="19050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b="0" i="0" lang="ko-KR" sz="9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데이터 구조 설계 팀   </a:t>
                  </a:r>
                  <a:endParaRPr/>
                </a:p>
              </p:txBody>
            </p:sp>
          </p:grpSp>
          <p:grpSp>
            <p:nvGrpSpPr>
              <p:cNvPr id="176" name="Google Shape;176;p23"/>
              <p:cNvGrpSpPr/>
              <p:nvPr/>
            </p:nvGrpSpPr>
            <p:grpSpPr>
              <a:xfrm>
                <a:off x="4761631" y="3887235"/>
                <a:ext cx="1671405" cy="747711"/>
                <a:chOff x="3798888" y="2497558"/>
                <a:chExt cx="1671405" cy="747711"/>
              </a:xfrm>
            </p:grpSpPr>
            <p:sp>
              <p:nvSpPr>
                <p:cNvPr id="177" name="Google Shape;177;p23"/>
                <p:cNvSpPr/>
                <p:nvPr/>
              </p:nvSpPr>
              <p:spPr>
                <a:xfrm>
                  <a:off x="3798888" y="2789238"/>
                  <a:ext cx="1670259" cy="456031"/>
                </a:xfrm>
                <a:prstGeom prst="rect">
                  <a:avLst/>
                </a:prstGeom>
                <a:noFill/>
                <a:ln cap="flat" cmpd="sng" w="19050">
                  <a:solidFill>
                    <a:srgbClr val="BFBFB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b="0" i="0" lang="ko-KR" sz="12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김경일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descr="강-4단" id="168" name="Google Shape;168;p23"/>
                <p:cNvSpPr/>
                <p:nvPr/>
              </p:nvSpPr>
              <p:spPr>
                <a:xfrm>
                  <a:off x="3798888" y="2497558"/>
                  <a:ext cx="1671405" cy="288925"/>
                </a:xfrm>
                <a:prstGeom prst="rect">
                  <a:avLst/>
                </a:prstGeom>
                <a:solidFill>
                  <a:srgbClr val="BFBFBF"/>
                </a:solidFill>
                <a:ln cap="flat" cmpd="sng" w="19050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b="0" i="0" lang="ko-KR" sz="105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데이터 전처리 팀</a:t>
                  </a:r>
                  <a:endParaRPr b="0" i="0" sz="105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78" name="Google Shape;178;p23"/>
              <p:cNvGrpSpPr/>
              <p:nvPr/>
            </p:nvGrpSpPr>
            <p:grpSpPr>
              <a:xfrm>
                <a:off x="6517040" y="3887235"/>
                <a:ext cx="1671405" cy="747711"/>
                <a:chOff x="3798888" y="2497558"/>
                <a:chExt cx="1671405" cy="747711"/>
              </a:xfrm>
            </p:grpSpPr>
            <p:sp>
              <p:nvSpPr>
                <p:cNvPr id="179" name="Google Shape;179;p23"/>
                <p:cNvSpPr/>
                <p:nvPr/>
              </p:nvSpPr>
              <p:spPr>
                <a:xfrm>
                  <a:off x="3798888" y="2789238"/>
                  <a:ext cx="1670259" cy="456031"/>
                </a:xfrm>
                <a:prstGeom prst="rect">
                  <a:avLst/>
                </a:prstGeom>
                <a:noFill/>
                <a:ln cap="flat" cmpd="sng" w="19050">
                  <a:solidFill>
                    <a:srgbClr val="BFBFBF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b="0" i="0" lang="ko-KR" sz="12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전체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descr="강-4단" id="180" name="Google Shape;180;p23"/>
                <p:cNvSpPr/>
                <p:nvPr/>
              </p:nvSpPr>
              <p:spPr>
                <a:xfrm>
                  <a:off x="3798888" y="2497558"/>
                  <a:ext cx="1671405" cy="288925"/>
                </a:xfrm>
                <a:prstGeom prst="rect">
                  <a:avLst/>
                </a:prstGeom>
                <a:solidFill>
                  <a:srgbClr val="BFBFBF"/>
                </a:solidFill>
                <a:ln cap="flat" cmpd="sng" w="19050">
                  <a:solidFill>
                    <a:srgbClr val="7F7F7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0" i="0" lang="ko-KR" sz="12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데이터 분석팀</a:t>
                  </a:r>
                  <a:endParaRPr b="0" i="0" sz="12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181" name="Google Shape;181;p23"/>
            <p:cNvCxnSpPr>
              <a:stCxn id="165" idx="2"/>
              <a:endCxn id="180" idx="0"/>
            </p:cNvCxnSpPr>
            <p:nvPr/>
          </p:nvCxnSpPr>
          <p:spPr>
            <a:xfrm flipH="1" rot="-5400000">
              <a:off x="4273651" y="2500943"/>
              <a:ext cx="652200" cy="2120400"/>
            </a:xfrm>
            <a:prstGeom prst="bentConnector3">
              <a:avLst>
                <a:gd fmla="val -30751" name="adj1"/>
              </a:avLst>
            </a:prstGeom>
            <a:noFill/>
            <a:ln cap="flat" cmpd="sng" w="1905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2" name="Google Shape;182;p23"/>
            <p:cNvCxnSpPr>
              <a:stCxn id="165" idx="2"/>
              <a:endCxn id="172" idx="0"/>
            </p:cNvCxnSpPr>
            <p:nvPr/>
          </p:nvCxnSpPr>
          <p:spPr>
            <a:xfrm rot="5400000">
              <a:off x="2037301" y="2384993"/>
              <a:ext cx="652200" cy="2352300"/>
            </a:xfrm>
            <a:prstGeom prst="bentConnector3">
              <a:avLst>
                <a:gd fmla="val -30751" name="adj1"/>
              </a:avLst>
            </a:prstGeom>
            <a:noFill/>
            <a:ln cap="flat" cmpd="sng" w="1905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3" name="Google Shape;183;p23"/>
            <p:cNvCxnSpPr>
              <a:stCxn id="165" idx="2"/>
              <a:endCxn id="175" idx="0"/>
            </p:cNvCxnSpPr>
            <p:nvPr/>
          </p:nvCxnSpPr>
          <p:spPr>
            <a:xfrm rot="5400000">
              <a:off x="2768551" y="3116243"/>
              <a:ext cx="652200" cy="889800"/>
            </a:xfrm>
            <a:prstGeom prst="bentConnector3">
              <a:avLst>
                <a:gd fmla="val -30751" name="adj1"/>
              </a:avLst>
            </a:prstGeom>
            <a:noFill/>
            <a:ln cap="flat" cmpd="sng" w="19050">
              <a:solidFill>
                <a:srgbClr val="7F7F7F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aphicFrame>
        <p:nvGraphicFramePr>
          <p:cNvPr id="184" name="Google Shape;184;p23"/>
          <p:cNvGraphicFramePr/>
          <p:nvPr/>
        </p:nvGraphicFramePr>
        <p:xfrm>
          <a:off x="5968731" y="24013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{2B9FD45E-1CFA-4A17-85AC-09467E7CF877}</a:tableStyleId>
              </a:tblPr>
              <a:tblGrid>
                <a:gridCol w="1388500"/>
                <a:gridCol w="1606475"/>
                <a:gridCol w="2133450"/>
              </a:tblGrid>
              <a:tr h="274150"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구분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Role &amp; Responsibilities</a:t>
                      </a:r>
                      <a:endParaRPr b="1" sz="1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 hMerge="1"/>
              </a:tr>
              <a:tr h="2741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담당자</a:t>
                      </a:r>
                      <a:endParaRPr b="1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역할</a:t>
                      </a:r>
                      <a:endParaRPr b="1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</a:tr>
              <a:tr h="525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프로젝트 관리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-37780" lvl="0" marL="93662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lang="ko-KR" sz="1000" u="none" cap="none" strike="noStrike">
                          <a:solidFill>
                            <a:srgbClr val="000000"/>
                          </a:solidFill>
                        </a:rPr>
                        <a:t>조준영</a:t>
                      </a:r>
                      <a:endParaRPr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7783" lvl="0" marL="93663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lang="ko-KR" sz="1000" u="none" cap="none" strike="noStrike">
                          <a:solidFill>
                            <a:srgbClr val="000000"/>
                          </a:solidFill>
                        </a:rPr>
                        <a:t>전체 프로젝트 관리 및 역할분담</a:t>
                      </a:r>
                      <a:endParaRPr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8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데이터 수집</a:t>
                      </a:r>
                      <a:endParaRPr b="1" sz="12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-37783" lvl="0" marL="93663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i="0" lang="ko-KR" sz="1000" u="none" cap="none" strike="noStrike">
                          <a:solidFill>
                            <a:srgbClr val="000000"/>
                          </a:solidFill>
                        </a:rPr>
                        <a:t>김경일</a:t>
                      </a:r>
                      <a:endParaRPr i="0"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7783" lvl="0" marL="93663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i="0" lang="ko-KR" sz="1000" u="none" cap="none" strike="noStrike">
                          <a:solidFill>
                            <a:srgbClr val="000000"/>
                          </a:solidFill>
                        </a:rPr>
                        <a:t>보행자 교통사고 데이터셋 수집 및 연관 데이터 조사</a:t>
                      </a:r>
                      <a:endParaRPr i="0"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3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개발(RDB)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-37783" lvl="0" marL="93663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i="0" lang="ko-KR" sz="1000" u="none" cap="none" strike="noStrike">
                          <a:solidFill>
                            <a:srgbClr val="000000"/>
                          </a:solidFill>
                        </a:rPr>
                        <a:t>류제범</a:t>
                      </a:r>
                      <a:endParaRPr i="0"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7783" lvl="0" marL="93663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i="0" lang="ko-KR" sz="1000" u="none" cap="none" strike="noStrike">
                          <a:solidFill>
                            <a:srgbClr val="000000"/>
                          </a:solidFill>
                        </a:rPr>
                        <a:t>개발 프로세스 총괄 및 팀원 분석 과제 할당</a:t>
                      </a:r>
                      <a:endParaRPr i="0"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7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분석/설계</a:t>
                      </a:r>
                      <a:endParaRPr b="1" sz="12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-37783" lvl="0" marL="93663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i="0" lang="ko-KR" sz="1000" u="none" cap="none" strike="noStrike">
                          <a:solidFill>
                            <a:srgbClr val="000000"/>
                          </a:solidFill>
                        </a:rPr>
                        <a:t>송준영, 이채림, 조준영</a:t>
                      </a:r>
                      <a:endParaRPr i="0"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7783" lvl="0" marL="93663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i="0" lang="ko-KR" sz="1000" u="none" cap="none" strike="noStrike">
                          <a:solidFill>
                            <a:srgbClr val="000000"/>
                          </a:solidFill>
                        </a:rPr>
                        <a:t>ER 다이어그램 작성 및 할당된 분석 과제 수행</a:t>
                      </a:r>
                      <a:endParaRPr i="0"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9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ko-KR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테스트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-37783" lvl="0" marL="93663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i="0" lang="ko-KR" sz="1000" u="none" cap="none" strike="noStrike">
                          <a:solidFill>
                            <a:srgbClr val="000000"/>
                          </a:solidFill>
                        </a:rPr>
                        <a:t>김경일, 류제범, 송준영, 이채림</a:t>
                      </a:r>
                      <a:endParaRPr i="0"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7783" lvl="0" marL="93663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80"/>
                        <a:buFont typeface="Arial"/>
                        <a:buNone/>
                      </a:pPr>
                      <a:r>
                        <a:rPr i="0" lang="ko-KR" sz="1000" u="none" cap="none" strike="noStrike">
                          <a:solidFill>
                            <a:srgbClr val="000000"/>
                          </a:solidFill>
                        </a:rPr>
                        <a:t>설계 결과 및 분석 내용 검토</a:t>
                      </a:r>
                      <a:endParaRPr i="0" sz="10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7F7F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>
            <p:ph type="title"/>
          </p:nvPr>
        </p:nvSpPr>
        <p:spPr>
          <a:xfrm>
            <a:off x="479425" y="135136"/>
            <a:ext cx="1051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ko-KR"/>
              <a:t>5</a:t>
            </a:r>
            <a:r>
              <a:rPr b="1" i="0" lang="ko-K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예상 이슈</a:t>
            </a:r>
            <a:endParaRPr/>
          </a:p>
        </p:txBody>
      </p:sp>
      <p:sp>
        <p:nvSpPr>
          <p:cNvPr id="190" name="Google Shape;190;p8"/>
          <p:cNvSpPr txBox="1"/>
          <p:nvPr>
            <p:ph idx="1" type="body"/>
          </p:nvPr>
        </p:nvSpPr>
        <p:spPr>
          <a:xfrm>
            <a:off x="479425" y="972272"/>
            <a:ext cx="10982654" cy="646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시스템 구축 과정에서 아래와 같은 3가지 이슈가 예상되며, 대응방안은 다음과 같습니다.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91" name="Google Shape;191;p8"/>
          <p:cNvGraphicFramePr/>
          <p:nvPr/>
        </p:nvGraphicFramePr>
        <p:xfrm>
          <a:off x="365761" y="189237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{2B9FD45E-1CFA-4A17-85AC-09467E7CF877}</a:tableStyleId>
              </a:tblPr>
              <a:tblGrid>
                <a:gridCol w="693800"/>
                <a:gridCol w="6172500"/>
                <a:gridCol w="4759625"/>
              </a:tblGrid>
              <a:tr h="848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</a:t>
                      </a:r>
                      <a:endParaRPr b="1" sz="14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예상이슈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대응방안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A5A5"/>
                    </a:solidFill>
                  </a:tcPr>
                </a:tc>
              </a:tr>
              <a:tr h="1513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b="1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45725" marL="457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7112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LED바닥신호등 배치 우선 지역을 선정함에 있어서 참조한 자료에서 법률위반 유형이 ‘보행자보호의무위반, 안전운전불이행, 신호위반’이고 도로형태가 ‘교차로 횡단보도 내’인 경우의 동(city)별 사고발생 수를 기준으로 했기 때문에 이를 제외한 외부요인에 대해서는 파악하지 못함</a:t>
                      </a:r>
                      <a:endParaRPr b="1" sz="14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543" lvl="0" marL="93663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chemeClr val="dk1"/>
                          </a:solidFill>
                        </a:rPr>
                        <a:t>보행자를 대상으로 교차로 횡단보도 내에서 발생한 교통사고에 영향을 주는 외부요인에 대한 자료를 추가적으로 파악하여 좀 더 입체적인 분석이 이루어지도록 할 것</a:t>
                      </a:r>
                      <a:endParaRPr b="1" sz="14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10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-22541" lvl="0" marL="93662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chemeClr val="dk1"/>
                          </a:solidFill>
                        </a:rPr>
                        <a:t>대구 지역에서 발생한 보행자 교통사고 데이터를 분석하였기 때문에 사고 발생 지역을 ‘동’으로만 구분하였는데 전국 단위로 데이터를 분석하는 경우 ‘동’ 이름이나 ‘도로명’이 중복되는 경우가 있음</a:t>
                      </a:r>
                      <a:endParaRPr b="1"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chemeClr val="dk1"/>
                          </a:solidFill>
                        </a:rPr>
                        <a:t>전국 단위로 데이터를 분석하기 위해서는 사고 발생 지역을 좀 더 세분화하여 테이블을 구성해야 함</a:t>
                      </a:r>
                      <a:endParaRPr b="1"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rPr b="1" lang="ko-KR" sz="1400" u="none" cap="none" strike="noStrike">
                          <a:solidFill>
                            <a:schemeClr val="dk1"/>
                          </a:solidFill>
                        </a:rPr>
                        <a:t>Ex) (시. 군. 구.) / (도. 시. 동.)</a:t>
                      </a:r>
                      <a:endParaRPr b="1"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2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36000" marB="36000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"/>
          <p:cNvSpPr txBox="1"/>
          <p:nvPr/>
        </p:nvSpPr>
        <p:spPr>
          <a:xfrm>
            <a:off x="2502794" y="2846231"/>
            <a:ext cx="7186412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ko-KR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End of Document</a:t>
            </a:r>
            <a:endParaRPr b="0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"/>
          <p:cNvSpPr txBox="1"/>
          <p:nvPr/>
        </p:nvSpPr>
        <p:spPr>
          <a:xfrm>
            <a:off x="2950256" y="2164082"/>
            <a:ext cx="384024" cy="2723709"/>
          </a:xfrm>
          <a:prstGeom prst="rect">
            <a:avLst/>
          </a:prstGeom>
          <a:solidFill>
            <a:srgbClr val="C10F17"/>
          </a:solidFill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14"/>
              <a:buFont typeface="Arial"/>
              <a:buNone/>
            </a:pPr>
            <a:r>
              <a:rPr b="1" i="0" lang="ko-KR" sz="171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343"/>
              </a:spcBef>
              <a:spcAft>
                <a:spcPts val="0"/>
              </a:spcAft>
              <a:buClr>
                <a:srgbClr val="FFFFFF"/>
              </a:buClr>
              <a:buSzPts val="1714"/>
              <a:buFont typeface="Arial"/>
              <a:buNone/>
            </a:pPr>
            <a:r>
              <a:rPr b="1" i="0" lang="ko-KR" sz="171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343"/>
              </a:spcBef>
              <a:spcAft>
                <a:spcPts val="0"/>
              </a:spcAft>
              <a:buClr>
                <a:srgbClr val="FFFFFF"/>
              </a:buClr>
              <a:buSzPts val="1714"/>
              <a:buFont typeface="Arial"/>
              <a:buNone/>
            </a:pPr>
            <a:r>
              <a:rPr b="1" i="0" lang="ko-KR" sz="171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343"/>
              </a:spcBef>
              <a:spcAft>
                <a:spcPts val="0"/>
              </a:spcAft>
              <a:buClr>
                <a:srgbClr val="FFFFFF"/>
              </a:buClr>
              <a:buSzPts val="1714"/>
              <a:buFont typeface="Arial"/>
              <a:buNone/>
            </a:pPr>
            <a:r>
              <a:rPr b="1" i="0" lang="ko-KR" sz="171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343"/>
              </a:spcBef>
              <a:spcAft>
                <a:spcPts val="0"/>
              </a:spcAft>
              <a:buClr>
                <a:srgbClr val="FFFFFF"/>
              </a:buClr>
              <a:buSzPts val="1714"/>
              <a:buFont typeface="Arial"/>
              <a:buNone/>
            </a:pPr>
            <a:r>
              <a:rPr b="1" i="0" lang="ko-KR" sz="171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"/>
          <p:cNvSpPr txBox="1"/>
          <p:nvPr/>
        </p:nvSpPr>
        <p:spPr>
          <a:xfrm>
            <a:off x="3426506" y="2202199"/>
            <a:ext cx="6530294" cy="2731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b="1" i="0" lang="ko-KR" sz="1904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구축 개요</a:t>
            </a:r>
            <a:endParaRPr b="1" i="0" sz="190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b="1" i="0" lang="ko-KR" sz="1904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구축 범위</a:t>
            </a:r>
            <a:endParaRPr b="1" i="0" sz="190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b="1" i="0" lang="ko-KR" sz="1904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추진 방법론</a:t>
            </a:r>
            <a:endParaRPr b="1" i="0" sz="190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b="1" i="0" lang="ko-KR" sz="1904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조직 및 역할</a:t>
            </a:r>
            <a:endParaRPr b="1" i="0" sz="190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8508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4"/>
              <a:buFont typeface="Arial"/>
              <a:buNone/>
            </a:pPr>
            <a:r>
              <a:rPr b="1" i="0" lang="ko-KR" sz="1904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예상이슈</a:t>
            </a:r>
            <a:endParaRPr b="1" i="0" sz="190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/>
          <p:nvPr>
            <p:ph type="title"/>
          </p:nvPr>
        </p:nvSpPr>
        <p:spPr>
          <a:xfrm>
            <a:off x="479425" y="135136"/>
            <a:ext cx="1051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프로젝트 구축 개요</a:t>
            </a:r>
            <a:endParaRPr/>
          </a:p>
        </p:txBody>
      </p:sp>
      <p:sp>
        <p:nvSpPr>
          <p:cNvPr id="49" name="Google Shape;49;p17"/>
          <p:cNvSpPr txBox="1"/>
          <p:nvPr>
            <p:ph idx="1" type="body"/>
          </p:nvPr>
        </p:nvSpPr>
        <p:spPr>
          <a:xfrm>
            <a:off x="73620" y="955525"/>
            <a:ext cx="10982654" cy="646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본 프로젝트는 </a:t>
            </a:r>
            <a:r>
              <a:rPr lang="ko-KR" sz="1800"/>
              <a:t>보행자의 교통안전 확보를</a:t>
            </a:r>
            <a:r>
              <a:rPr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목적으로 합니다.</a:t>
            </a:r>
            <a:endParaRPr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" name="Google Shape;50;p17"/>
          <p:cNvGrpSpPr/>
          <p:nvPr/>
        </p:nvGrpSpPr>
        <p:grpSpPr>
          <a:xfrm>
            <a:off x="1551085" y="1633434"/>
            <a:ext cx="8663655" cy="5089429"/>
            <a:chOff x="1551013" y="1784066"/>
            <a:chExt cx="8663655" cy="5074712"/>
          </a:xfrm>
        </p:grpSpPr>
        <p:sp>
          <p:nvSpPr>
            <p:cNvPr id="51" name="Google Shape;51;p17"/>
            <p:cNvSpPr/>
            <p:nvPr/>
          </p:nvSpPr>
          <p:spPr>
            <a:xfrm>
              <a:off x="1551468" y="1784066"/>
              <a:ext cx="3878400" cy="373800"/>
            </a:xfrm>
            <a:prstGeom prst="rect">
              <a:avLst/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196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ko-KR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배경</a:t>
              </a:r>
              <a:endPara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ar03" id="52" name="Google Shape;52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5400000">
              <a:off x="4106020" y="3895749"/>
              <a:ext cx="3448835" cy="5311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" name="Google Shape;53;p17"/>
            <p:cNvSpPr/>
            <p:nvPr/>
          </p:nvSpPr>
          <p:spPr>
            <a:xfrm>
              <a:off x="1551475" y="2651703"/>
              <a:ext cx="3878400" cy="1153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0000" spcFirstLastPara="1" rIns="90000" wrap="square" tIns="45700">
              <a:noAutofit/>
            </a:bodyPr>
            <a:lstStyle/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▪"/>
              </a:pPr>
              <a:r>
                <a:rPr b="1" i="0" lang="ko-KR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사망자 중 보행자 비율 38.9%으로 OECD 회원국 평균의 2배</a:t>
              </a:r>
              <a:endParaRPr/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▪"/>
              </a:pPr>
              <a:r>
                <a:rPr b="1" i="0" lang="ko-KR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36개 OECD 회원국 중 인구 10만명 당 교통사고로 인한 사망자 수 6.5명으로 전체 27위</a:t>
              </a:r>
              <a:endPara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▪"/>
              </a:pPr>
              <a:r>
                <a:rPr b="1" i="0" lang="ko-KR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36개 OECD 회원국 중 자동차 1만대 당 사망자수 1.2명으로 전체 31위</a:t>
              </a:r>
              <a:endPara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7"/>
            <p:cNvSpPr/>
            <p:nvPr/>
          </p:nvSpPr>
          <p:spPr>
            <a:xfrm>
              <a:off x="1551468" y="2314434"/>
              <a:ext cx="3878400" cy="360300"/>
            </a:xfrm>
            <a:prstGeom prst="rect">
              <a:avLst/>
            </a:prstGeom>
            <a:solidFill>
              <a:srgbClr val="BFBFBF"/>
            </a:solidFill>
            <a:ln cap="flat" cmpd="sng" w="19050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72000" lIns="72000" spcFirstLastPara="1" rIns="72000" wrap="square" tIns="72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배경 1</a:t>
              </a:r>
              <a:endPara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55" name="Google Shape;55;p17"/>
            <p:cNvSpPr/>
            <p:nvPr/>
          </p:nvSpPr>
          <p:spPr>
            <a:xfrm>
              <a:off x="1551400" y="4280953"/>
              <a:ext cx="3878400" cy="916268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0000" spcFirstLastPara="1" rIns="90000" wrap="square" tIns="45700">
              <a:noAutofit/>
            </a:bodyPr>
            <a:lstStyle/>
            <a:p>
              <a:pPr indent="-176212" lvl="0" marL="176212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Noto Sans Symbols"/>
                <a:buChar char="▪"/>
              </a:pPr>
              <a:r>
                <a:rPr b="1" i="0" lang="ko-KR" sz="1400" u="none" cap="none" strike="noStrike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교통약자의 안전 보행환경 조성</a:t>
              </a:r>
              <a:endParaRPr/>
            </a:p>
            <a:p>
              <a:pPr indent="-176212" lvl="0" marL="176212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Noto Sans Symbols"/>
                <a:buChar char="▪"/>
              </a:pPr>
              <a:r>
                <a:rPr b="1" i="0" lang="ko-KR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사회적 문제로 떠오른 ‘스몸비'</a:t>
              </a:r>
              <a:endPara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6212" lvl="0" marL="176212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Char char="▪"/>
              </a:pPr>
              <a:r>
                <a:rPr b="1" lang="ko-KR">
                  <a:solidFill>
                    <a:schemeClr val="dk1"/>
                  </a:solidFill>
                </a:rPr>
                <a:t>34세이하(청년으로 간주) 위주 쿼리</a:t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56" name="Google Shape;56;p17"/>
            <p:cNvSpPr/>
            <p:nvPr/>
          </p:nvSpPr>
          <p:spPr>
            <a:xfrm>
              <a:off x="1551175" y="3880134"/>
              <a:ext cx="3878400" cy="418605"/>
            </a:xfrm>
            <a:prstGeom prst="rect">
              <a:avLst/>
            </a:prstGeom>
            <a:solidFill>
              <a:srgbClr val="BFBFBF"/>
            </a:solidFill>
            <a:ln cap="flat" cmpd="sng" w="19050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72000" lIns="72000" spcFirstLastPara="1" rIns="72000" wrap="square" tIns="72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배경 2</a:t>
              </a:r>
              <a:endPara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57" name="Google Shape;57;p17"/>
            <p:cNvSpPr/>
            <p:nvPr/>
          </p:nvSpPr>
          <p:spPr>
            <a:xfrm>
              <a:off x="1566675" y="5656840"/>
              <a:ext cx="3878100" cy="1201936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0000" spcFirstLastPara="1" rIns="900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6212" lvl="0" marL="176212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Noto Sans Symbols"/>
                <a:buChar char="▪"/>
              </a:pPr>
              <a:r>
                <a:rPr b="1" i="0" lang="ko-KR" sz="1200" u="none" cap="none" strike="noStrike">
                  <a:solidFill>
                    <a:srgbClr val="333333"/>
                  </a:solidFill>
                  <a:latin typeface="Arial"/>
                  <a:ea typeface="Arial"/>
                  <a:cs typeface="Arial"/>
                  <a:sym typeface="Arial"/>
                </a:rPr>
                <a:t>인공지능 · 사물인터넷 기반 스마트교통체계가 화두</a:t>
              </a:r>
              <a:endParaRPr b="0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176212" lvl="0" marL="176212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Noto Sans Symbols"/>
                <a:buChar char="▪"/>
              </a:pPr>
              <a:r>
                <a:rPr b="1" i="0" lang="ko-KR" sz="1200" u="none" cap="none" strike="noStrike">
                  <a:solidFill>
                    <a:srgbClr val="333333"/>
                  </a:solidFill>
                  <a:latin typeface="Arial"/>
                  <a:ea typeface="Arial"/>
                  <a:cs typeface="Arial"/>
                  <a:sym typeface="Arial"/>
                </a:rPr>
                <a:t>대구시 2023년까지 국‧시비 등 총 965억원 투입해 스마트시티로의 전환 추진</a:t>
              </a:r>
              <a:endParaRPr b="1" i="0" sz="1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87312" lvl="0" marL="176212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Noto Sans Symbols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7"/>
            <p:cNvSpPr/>
            <p:nvPr/>
          </p:nvSpPr>
          <p:spPr>
            <a:xfrm>
              <a:off x="1551013" y="5296479"/>
              <a:ext cx="3878262" cy="360362"/>
            </a:xfrm>
            <a:prstGeom prst="rect">
              <a:avLst/>
            </a:prstGeom>
            <a:solidFill>
              <a:srgbClr val="BFBFBF"/>
            </a:solidFill>
            <a:ln cap="flat" cmpd="sng" w="19050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72000" lIns="72000" spcFirstLastPara="1" rIns="72000" wrap="square" tIns="72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배경 3</a:t>
              </a:r>
              <a:endPara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59" name="Google Shape;59;p17"/>
            <p:cNvSpPr/>
            <p:nvPr/>
          </p:nvSpPr>
          <p:spPr>
            <a:xfrm>
              <a:off x="6336193" y="1822821"/>
              <a:ext cx="3878400" cy="373800"/>
            </a:xfrm>
            <a:prstGeom prst="rect">
              <a:avLst/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196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ko-KR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`</a:t>
              </a:r>
              <a:endPara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7"/>
            <p:cNvSpPr/>
            <p:nvPr/>
          </p:nvSpPr>
          <p:spPr>
            <a:xfrm>
              <a:off x="6336200" y="2651703"/>
              <a:ext cx="3878400" cy="11532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0000" spcFirstLastPara="1" rIns="90000" wrap="square" tIns="45700">
              <a:noAutofit/>
            </a:bodyPr>
            <a:lstStyle/>
            <a:p>
              <a:pPr indent="-228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None/>
              </a:pPr>
              <a:r>
                <a:t/>
              </a:r>
              <a:endPara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▪"/>
              </a:pPr>
              <a:r>
                <a:rPr b="1" i="0" lang="ko-KR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교통안전이 OECD 선진국 수준으로 도약하기 위해 지속적인 노력의 필요성</a:t>
              </a:r>
              <a:endPara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Noto Sans Symbols"/>
                <a:buChar char="▪"/>
              </a:pPr>
              <a:r>
                <a:rPr b="1" i="0" lang="ko-KR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사람 우선의 교통문화 확산</a:t>
              </a:r>
              <a:endPara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7"/>
            <p:cNvSpPr/>
            <p:nvPr/>
          </p:nvSpPr>
          <p:spPr>
            <a:xfrm>
              <a:off x="6336193" y="2291345"/>
              <a:ext cx="3878262" cy="360363"/>
            </a:xfrm>
            <a:prstGeom prst="rect">
              <a:avLst/>
            </a:prstGeom>
            <a:solidFill>
              <a:srgbClr val="BFBFBF"/>
            </a:solidFill>
            <a:ln cap="flat" cmpd="sng" w="19050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72000" lIns="72000" spcFirstLastPara="1" rIns="72000" wrap="square" tIns="72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목적 1</a:t>
              </a:r>
              <a:endPara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62" name="Google Shape;62;p17"/>
            <p:cNvSpPr/>
            <p:nvPr/>
          </p:nvSpPr>
          <p:spPr>
            <a:xfrm>
              <a:off x="6336268" y="4148721"/>
              <a:ext cx="3878400" cy="10485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0000" spcFirstLastPara="1" rIns="90000" wrap="square" tIns="45700">
              <a:noAutofit/>
            </a:bodyPr>
            <a:lstStyle/>
            <a:p>
              <a:pPr indent="-176212" lvl="0" marL="176212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Noto Sans Symbols"/>
                <a:buChar char="▪"/>
              </a:pPr>
              <a:r>
                <a:rPr b="1" i="0" lang="ko-KR" sz="1350" u="none" cap="none" strike="noStrike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시력이 나쁘거나 신장이 작아서 보행신호등이 </a:t>
              </a:r>
              <a:br>
                <a:rPr b="1" i="0" lang="ko-KR" sz="1350" u="none" cap="none" strike="noStrike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</a:br>
              <a:r>
                <a:rPr b="1" i="0" lang="ko-KR" sz="1350" u="none" cap="none" strike="noStrike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잘 보이지 않는 교통약자들을 위한 개선</a:t>
              </a:r>
              <a:endParaRPr b="1" i="0" sz="135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indent="-173038" lvl="0" marL="176213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50"/>
                <a:buFont typeface="Nanum Gothic"/>
                <a:buChar char="▪"/>
              </a:pPr>
              <a:r>
                <a:rPr b="1" lang="ko-KR" sz="135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rPr>
                <a:t>14세 이하(신장이 작은) 50세 이상 </a:t>
              </a:r>
              <a:endParaRPr b="1" sz="13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indent="-176213" lvl="0" marL="176213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Noto Sans Symbols"/>
                <a:buChar char="▪"/>
              </a:pPr>
              <a:r>
                <a:rPr b="1" i="0" lang="ko-KR" sz="135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스마트폰 이용 보행자의 시야 폭, 전방 주시율 감소로 인한 사고 예방</a:t>
              </a:r>
              <a:endParaRPr b="1" i="0" sz="13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7"/>
            <p:cNvSpPr/>
            <p:nvPr/>
          </p:nvSpPr>
          <p:spPr>
            <a:xfrm>
              <a:off x="6336193" y="3865507"/>
              <a:ext cx="3878400" cy="358800"/>
            </a:xfrm>
            <a:prstGeom prst="rect">
              <a:avLst/>
            </a:prstGeom>
            <a:solidFill>
              <a:srgbClr val="BFBFBF"/>
            </a:solidFill>
            <a:ln cap="flat" cmpd="sng" w="19050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72000" lIns="72000" spcFirstLastPara="1" rIns="72000" wrap="square" tIns="72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목적 2</a:t>
              </a:r>
              <a:endPara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64" name="Google Shape;64;p17"/>
            <p:cNvSpPr/>
            <p:nvPr/>
          </p:nvSpPr>
          <p:spPr>
            <a:xfrm>
              <a:off x="6336200" y="5656841"/>
              <a:ext cx="3878400" cy="1201937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0000" spcFirstLastPara="1" rIns="90000" wrap="square" tIns="45700">
              <a:noAutofit/>
            </a:bodyPr>
            <a:lstStyle/>
            <a:p>
              <a:pPr indent="-176213" lvl="0" marL="176213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Noto Sans Symbols"/>
                <a:buChar char="▪"/>
              </a:pPr>
              <a:r>
                <a:rPr b="1" i="0" lang="ko-KR" sz="12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단순 점멸 설비가 아닌 유무선 통신을 기반으로 실시간 연동되는 교통관제, 전자신호제어설비이기 때문에 스마트교통체계 확립에 기여</a:t>
              </a:r>
              <a:endPara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7"/>
            <p:cNvSpPr/>
            <p:nvPr/>
          </p:nvSpPr>
          <p:spPr>
            <a:xfrm>
              <a:off x="6336193" y="5296483"/>
              <a:ext cx="3878262" cy="360362"/>
            </a:xfrm>
            <a:prstGeom prst="rect">
              <a:avLst/>
            </a:prstGeom>
            <a:solidFill>
              <a:srgbClr val="BFBFBF"/>
            </a:solidFill>
            <a:ln cap="flat" cmpd="sng" w="19050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72000" lIns="72000" spcFirstLastPara="1" rIns="72000" wrap="square" tIns="720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ko-KR" sz="1400" u="none" cap="none" strike="noStrike">
                  <a:solidFill>
                    <a:schemeClr val="dk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목적 3</a:t>
              </a:r>
              <a:endParaRPr b="0" i="0" sz="14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66" name="Google Shape;66;p17"/>
          <p:cNvSpPr/>
          <p:nvPr/>
        </p:nvSpPr>
        <p:spPr>
          <a:xfrm>
            <a:off x="7229286" y="1109151"/>
            <a:ext cx="3627900" cy="372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2022.01.06 ~ 2022.01.07 (1일)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6390468" y="1109158"/>
            <a:ext cx="838800" cy="372300"/>
          </a:xfrm>
          <a:prstGeom prst="rect">
            <a:avLst/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기간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bbd136529_9_0"/>
          <p:cNvSpPr txBox="1"/>
          <p:nvPr>
            <p:ph type="title"/>
          </p:nvPr>
        </p:nvSpPr>
        <p:spPr>
          <a:xfrm>
            <a:off x="479425" y="135136"/>
            <a:ext cx="1051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3400"/>
              <a:t>교통안전 선진국, 사람 우선 교통문화 확산 </a:t>
            </a:r>
            <a:endParaRPr sz="3400"/>
          </a:p>
        </p:txBody>
      </p:sp>
      <p:pic>
        <p:nvPicPr>
          <p:cNvPr id="73" name="Google Shape;73;g10bbd136529_9_0"/>
          <p:cNvPicPr preferRelativeResize="0"/>
          <p:nvPr/>
        </p:nvPicPr>
        <p:blipFill rotWithShape="1">
          <a:blip r:embed="rId3">
            <a:alphaModFix/>
          </a:blip>
          <a:srcRect b="16754" l="23039" r="41863" t="39063"/>
          <a:stretch/>
        </p:blipFill>
        <p:spPr>
          <a:xfrm>
            <a:off x="186319" y="1211565"/>
            <a:ext cx="6418728" cy="4545107"/>
          </a:xfrm>
          <a:prstGeom prst="rect">
            <a:avLst/>
          </a:prstGeom>
          <a:noFill/>
          <a:ln>
            <a:noFill/>
          </a:ln>
        </p:spPr>
      </p:pic>
      <p:sp>
        <p:nvSpPr>
          <p:cNvPr descr="스몸비'를 주의하세요 &lt; 수정안과가 지키는 \'눈건강\' &lt; 건강 &lt; 뉴스 &lt; 기사본문 - 김해뉴스" id="74" name="Google Shape;74;g10bbd136529_9_0"/>
          <p:cNvSpPr/>
          <p:nvPr/>
        </p:nvSpPr>
        <p:spPr>
          <a:xfrm>
            <a:off x="-1458211" y="619636"/>
            <a:ext cx="3073962" cy="30739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" name="Google Shape;75;g10bbd136529_9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79095" y="1211563"/>
            <a:ext cx="3919019" cy="554590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g10bbd136529_9_0"/>
          <p:cNvSpPr txBox="1"/>
          <p:nvPr/>
        </p:nvSpPr>
        <p:spPr>
          <a:xfrm>
            <a:off x="428625" y="5813225"/>
            <a:ext cx="604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479425" y="135136"/>
            <a:ext cx="1051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ko-KR" sz="3600">
                <a:solidFill>
                  <a:schemeClr val="dk1"/>
                </a:solidFill>
              </a:rPr>
              <a:t>사회적 문제로 떠오른 ‘스몸비＇의 교통 사고 예방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descr="스몸비'를 주의하세요 &lt; 수정안과가 지키는 \'눈건강\' &lt; 건강 &lt; 뉴스 &lt; 기사본문 - 김해뉴스" id="82" name="Google Shape;82;p18"/>
          <p:cNvSpPr/>
          <p:nvPr/>
        </p:nvSpPr>
        <p:spPr>
          <a:xfrm>
            <a:off x="-1458211" y="619636"/>
            <a:ext cx="3073962" cy="30739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" name="Google Shape;8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6248" y="1276072"/>
            <a:ext cx="3367032" cy="2383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8"/>
          <p:cNvPicPr preferRelativeResize="0"/>
          <p:nvPr/>
        </p:nvPicPr>
        <p:blipFill rotWithShape="1">
          <a:blip r:embed="rId4">
            <a:alphaModFix/>
          </a:blip>
          <a:srcRect b="42550" l="36765" r="27451" t="21895"/>
          <a:stretch/>
        </p:blipFill>
        <p:spPr>
          <a:xfrm>
            <a:off x="4190814" y="2156622"/>
            <a:ext cx="6544237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479425" y="135136"/>
            <a:ext cx="10915406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36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인공지능 · 사물인터넷 기반 스마트교통체계에 기여</a:t>
            </a:r>
            <a:endParaRPr sz="3400"/>
          </a:p>
        </p:txBody>
      </p:sp>
      <p:sp>
        <p:nvSpPr>
          <p:cNvPr descr="스몸비'를 주의하세요 &lt; 수정안과가 지키는 \'눈건강\' &lt; 건강 &lt; 뉴스 &lt; 기사본문 - 김해뉴스" id="90" name="Google Shape;90;p19"/>
          <p:cNvSpPr/>
          <p:nvPr/>
        </p:nvSpPr>
        <p:spPr>
          <a:xfrm>
            <a:off x="-1458211" y="619636"/>
            <a:ext cx="3073962" cy="30739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19"/>
          <p:cNvPicPr preferRelativeResize="0"/>
          <p:nvPr/>
        </p:nvPicPr>
        <p:blipFill rotWithShape="1">
          <a:blip r:embed="rId3">
            <a:alphaModFix/>
          </a:blip>
          <a:srcRect b="14016" l="33186" r="34068" t="9782"/>
          <a:stretch/>
        </p:blipFill>
        <p:spPr>
          <a:xfrm>
            <a:off x="3215950" y="929812"/>
            <a:ext cx="4477319" cy="5860757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9"/>
          <p:cNvSpPr txBox="1"/>
          <p:nvPr/>
        </p:nvSpPr>
        <p:spPr>
          <a:xfrm>
            <a:off x="7789984" y="5829299"/>
            <a:ext cx="343779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https://www.youtube.com/watch?v=NN7Nh1KacSQ</a:t>
            </a:r>
            <a:r>
              <a:rPr b="0" i="0" lang="ko-K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479425" y="135136"/>
            <a:ext cx="1051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구축 범위</a:t>
            </a:r>
            <a:endParaRPr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479425" y="874770"/>
            <a:ext cx="10982654" cy="646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본 프로젝트의 구축범위는 </a:t>
            </a:r>
            <a:r>
              <a:rPr lang="ko-KR"/>
              <a:t>교통사고 분석 시스템</a:t>
            </a: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의 데이터와 대구 광역시 교통종합</a:t>
            </a:r>
            <a:r>
              <a:rPr lang="ko-KR"/>
              <a:t>정보, 경찰청 관련 데이터까지 입니다. 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0"/>
          <p:cNvSpPr/>
          <p:nvPr/>
        </p:nvSpPr>
        <p:spPr>
          <a:xfrm>
            <a:off x="479425" y="2376575"/>
            <a:ext cx="1920300" cy="25385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교통사고 분석 시스템     </a:t>
            </a:r>
            <a:r>
              <a:rPr b="1" i="0" lang="ko-KR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http://taas.koroad.or.kr/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0"/>
          <p:cNvSpPr/>
          <p:nvPr/>
        </p:nvSpPr>
        <p:spPr>
          <a:xfrm>
            <a:off x="2536624" y="2346200"/>
            <a:ext cx="1725000" cy="2568876"/>
          </a:xfrm>
          <a:prstGeom prst="rect">
            <a:avLst/>
          </a:prstGeom>
          <a:gradFill>
            <a:gsLst>
              <a:gs pos="0">
                <a:srgbClr val="FFC647"/>
              </a:gs>
              <a:gs pos="50000">
                <a:srgbClr val="FFC600"/>
              </a:gs>
              <a:gs pos="100000">
                <a:srgbClr val="E3B40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대구광역시 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교통사고 정보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(2075 건)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1" name="Google Shape;101;p20"/>
          <p:cNvCxnSpPr/>
          <p:nvPr/>
        </p:nvCxnSpPr>
        <p:spPr>
          <a:xfrm>
            <a:off x="481495" y="2245060"/>
            <a:ext cx="4342973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02" name="Google Shape;102;p20"/>
          <p:cNvSpPr/>
          <p:nvPr/>
        </p:nvSpPr>
        <p:spPr>
          <a:xfrm>
            <a:off x="5245066" y="2361523"/>
            <a:ext cx="2872596" cy="3621707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❖"/>
            </a:pPr>
            <a:r>
              <a:rPr b="1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교통사고 분석 시스템 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도로교통공단      </a:t>
            </a:r>
            <a:r>
              <a:rPr b="0" i="0" lang="ko-KR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https://www.hira.or.kr/main.do/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❖"/>
            </a:pPr>
            <a:r>
              <a:rPr b="1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대구광역시 교통종합정보 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대구광역시    </a:t>
            </a:r>
            <a:r>
              <a:rPr b="0" i="0" lang="ko-KR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http://car.daegu.go.kr/metro/outbreak/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❖"/>
            </a:pPr>
            <a:r>
              <a:rPr b="1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경찰청 공공데이터 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경찰청    </a:t>
            </a:r>
            <a:r>
              <a:rPr b="0" i="0" lang="ko-KR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https://www.police.go.kr/index.do/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68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0"/>
          <p:cNvSpPr/>
          <p:nvPr/>
        </p:nvSpPr>
        <p:spPr>
          <a:xfrm>
            <a:off x="1919399" y="1622066"/>
            <a:ext cx="131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소스 데이터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" name="Google Shape;104;p20"/>
          <p:cNvCxnSpPr/>
          <p:nvPr/>
        </p:nvCxnSpPr>
        <p:spPr>
          <a:xfrm>
            <a:off x="5448346" y="2245060"/>
            <a:ext cx="2171487" cy="0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05" name="Google Shape;105;p20"/>
          <p:cNvSpPr/>
          <p:nvPr/>
        </p:nvSpPr>
        <p:spPr>
          <a:xfrm>
            <a:off x="5812681" y="1596566"/>
            <a:ext cx="110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구축 범위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r03" id="106" name="Google Shape;106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400000">
            <a:off x="3281170" y="3904256"/>
            <a:ext cx="3054726" cy="33667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/>
          <p:nvPr/>
        </p:nvSpPr>
        <p:spPr>
          <a:xfrm>
            <a:off x="8644262" y="1784583"/>
            <a:ext cx="2700634" cy="49688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18000" spcFirstLastPara="1" rIns="180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기대 효과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0"/>
          <p:cNvSpPr/>
          <p:nvPr/>
        </p:nvSpPr>
        <p:spPr>
          <a:xfrm rot="5400000">
            <a:off x="6756467" y="4159235"/>
            <a:ext cx="3249622" cy="252000"/>
          </a:xfrm>
          <a:prstGeom prst="triangle">
            <a:avLst>
              <a:gd fmla="val 50000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72000" lIns="72000" spcFirstLastPara="1" rIns="72000" wrap="square" tIns="720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0"/>
          <p:cNvSpPr/>
          <p:nvPr/>
        </p:nvSpPr>
        <p:spPr>
          <a:xfrm>
            <a:off x="8644894" y="2382975"/>
            <a:ext cx="2700001" cy="360025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2000" lIns="72000" spcFirstLastPara="1" rIns="72000" wrap="square" tIns="72000">
            <a:noAutofit/>
          </a:bodyPr>
          <a:lstStyle/>
          <a:p>
            <a:pPr indent="-182563" lvl="0" marL="18256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497D"/>
              </a:buClr>
              <a:buSzPts val="1200"/>
              <a:buFont typeface="Noto Sans Symbols"/>
              <a:buChar char="▪"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기대효과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4765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F497D"/>
              </a:buClr>
              <a:buSzPts val="1200"/>
              <a:buFont typeface="Arial"/>
              <a:buChar char="-"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대구광역시의 동별 보행자 교통사고의 빈도를 비교해, 바닥형 신호등 설치 장소의 우선순위를 설정, 효율적인 바닥신호등 설치 전략 수립에 기여할 수 있다.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5250" lvl="0" marL="24765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F497D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4765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F497D"/>
              </a:buClr>
              <a:buSzPts val="1200"/>
              <a:buFont typeface="Noto Sans Symbols"/>
              <a:buChar char="▪"/>
            </a:pPr>
            <a:r>
              <a:rPr b="1" i="0" lang="ko-K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기대효과 2</a:t>
            </a:r>
            <a:endParaRPr/>
          </a:p>
          <a:p>
            <a:pPr indent="-171450" lvl="0" marL="24765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F497D"/>
              </a:buClr>
              <a:buSzPts val="1200"/>
              <a:buFont typeface="Arial"/>
              <a:buChar char="-"/>
            </a:pPr>
            <a:r>
              <a:rPr b="1" i="0" lang="ko-K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LED 바닥신호등은 스마트 융합설비에 해당하므로,  AI기반 스마트 교통체계 구축에 도심 내 만성적인 교통정체 개선, 보행자 안전 확보, 출퇴근 시간 감소 등의 효과를 기대할 수 있다.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0"/>
          <p:cNvSpPr/>
          <p:nvPr/>
        </p:nvSpPr>
        <p:spPr>
          <a:xfrm>
            <a:off x="479425" y="4993280"/>
            <a:ext cx="3829166" cy="45565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마스터 데이터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0"/>
          <p:cNvSpPr/>
          <p:nvPr/>
        </p:nvSpPr>
        <p:spPr>
          <a:xfrm>
            <a:off x="479425" y="5519492"/>
            <a:ext cx="3829166" cy="45565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연관데이터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479425" y="135136"/>
            <a:ext cx="1051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프로젝트 추진 방법론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479425" y="972272"/>
            <a:ext cx="10982654" cy="646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본 프로젝트에서는 </a:t>
            </a:r>
            <a:r>
              <a:rPr lang="ko-KR"/>
              <a:t>워터폴</a:t>
            </a: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방법론을 사용하며, 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각 단계별 산출물 작업으로 원활한 커뮤니테이션을 이루도록 할 것입니다.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1"/>
          <p:cNvSpPr/>
          <p:nvPr/>
        </p:nvSpPr>
        <p:spPr>
          <a:xfrm>
            <a:off x="1321155" y="2244037"/>
            <a:ext cx="1893100" cy="2628900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내용 이해 및 진행 계획 수립</a:t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계획 수립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환경 구성 사업환경 준비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2000" lvl="0" marL="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환경의 이해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2000" lvl="0" marL="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세부일정 계획 수립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1"/>
          <p:cNvSpPr/>
          <p:nvPr/>
        </p:nvSpPr>
        <p:spPr>
          <a:xfrm>
            <a:off x="3408449" y="2240235"/>
            <a:ext cx="2605863" cy="2628900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요구사항을 정의하고 환경에 대한 분석과 시스템 설계를 진행</a:t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요구사항 정의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분석 항목에 대한 요구사항 정의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요구사항 별 목적 정의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현황 분석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보행자 교통사고 데이터 분석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바닥신호등 설치 현황에 대한 분석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기술 구조 설계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엔티티 설계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분석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ERD설계 및 테이블 설계 화면 설계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로딩 프로세스/흐름 설계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1"/>
          <p:cNvSpPr/>
          <p:nvPr/>
        </p:nvSpPr>
        <p:spPr>
          <a:xfrm>
            <a:off x="6284494" y="2240235"/>
            <a:ext cx="2526308" cy="2628900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구조 및 화면 개발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pSQL 모델링 구현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테이블 구축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적재(마스터, 트랜잭션)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보고서 폼 개발</a:t>
            </a:r>
            <a:endParaRPr b="0" i="0" sz="1000" u="none" cap="none" strike="noStrike">
              <a:solidFill>
                <a:srgbClr val="1F497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1"/>
          <p:cNvSpPr/>
          <p:nvPr/>
        </p:nvSpPr>
        <p:spPr>
          <a:xfrm>
            <a:off x="9014691" y="2240862"/>
            <a:ext cx="1980334" cy="2628900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결과 정리 및 완료 보고서 작성</a:t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진행 성과에 대한 리뷰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완료 보고서 작성</a:t>
            </a:r>
            <a:endParaRPr b="0" i="0" sz="1000" u="none" cap="none" strike="noStrike">
              <a:solidFill>
                <a:srgbClr val="1F497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1"/>
          <p:cNvSpPr/>
          <p:nvPr/>
        </p:nvSpPr>
        <p:spPr>
          <a:xfrm>
            <a:off x="3389978" y="1724924"/>
            <a:ext cx="2605863" cy="431800"/>
          </a:xfrm>
          <a:prstGeom prst="homePlate">
            <a:avLst>
              <a:gd fmla="val 20674" name="adj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Biz.Blueprint</a:t>
            </a:r>
            <a:endParaRPr b="1" i="0" sz="14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6284494" y="1716219"/>
            <a:ext cx="2526308" cy="431800"/>
          </a:xfrm>
          <a:prstGeom prst="homePlate">
            <a:avLst>
              <a:gd fmla="val 29041" name="adj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Realization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9014691" y="1706452"/>
            <a:ext cx="1980334" cy="431800"/>
          </a:xfrm>
          <a:prstGeom prst="homePlate">
            <a:avLst>
              <a:gd fmla="val 13686" name="adj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Go-Live &amp; Support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1299941" y="1724924"/>
            <a:ext cx="1914314" cy="431800"/>
          </a:xfrm>
          <a:prstGeom prst="homePlate">
            <a:avLst>
              <a:gd fmla="val 18995" name="adj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Preparation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1"/>
          <p:cNvSpPr/>
          <p:nvPr/>
        </p:nvSpPr>
        <p:spPr>
          <a:xfrm>
            <a:off x="461963" y="2242449"/>
            <a:ext cx="802620" cy="26289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36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주요 Task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1"/>
          <p:cNvSpPr/>
          <p:nvPr/>
        </p:nvSpPr>
        <p:spPr>
          <a:xfrm>
            <a:off x="461963" y="4965012"/>
            <a:ext cx="802620" cy="1371742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36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주요 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산출물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1"/>
          <p:cNvSpPr/>
          <p:nvPr/>
        </p:nvSpPr>
        <p:spPr>
          <a:xfrm>
            <a:off x="1321155" y="4965012"/>
            <a:ext cx="1893100" cy="1371742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추진 계획서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3408447" y="4952646"/>
            <a:ext cx="2605863" cy="1371742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요구사항 정의서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현행 시스템 분석서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보행자 교통사고 현황 자료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테이블설계서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https://sgpassion.tistory.com/340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1"/>
          <p:cNvSpPr/>
          <p:nvPr/>
        </p:nvSpPr>
        <p:spPr>
          <a:xfrm>
            <a:off x="6284494" y="4961352"/>
            <a:ext cx="2526308" cy="1371742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pSQL 데이터 모델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분석보고서 폼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1"/>
          <p:cNvSpPr/>
          <p:nvPr/>
        </p:nvSpPr>
        <p:spPr>
          <a:xfrm>
            <a:off x="9014691" y="4961352"/>
            <a:ext cx="1980334" cy="1371742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완료 보고서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479425" y="135136"/>
            <a:ext cx="105156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프로젝트 추진 방법론</a:t>
            </a:r>
            <a:endParaRPr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479425" y="972272"/>
            <a:ext cx="10982654" cy="646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본 프로젝트에서는 </a:t>
            </a:r>
            <a:r>
              <a:rPr lang="ko-KR"/>
              <a:t>워터폴</a:t>
            </a: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방법론을 사용하며, 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i="0" lang="ko-KR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각 단계별 산출물 작업으로 원활한 커뮤니테이션을 이루도록 할 것입니다.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2"/>
          <p:cNvSpPr/>
          <p:nvPr/>
        </p:nvSpPr>
        <p:spPr>
          <a:xfrm>
            <a:off x="1321155" y="2244037"/>
            <a:ext cx="1893100" cy="2628900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내용 이해 및 진행 계획 수립</a:t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계획 수립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환경 구성 사업환경 준비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2000" lvl="0" marL="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환경의 이해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2000" lvl="0" marL="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세부일정 계획 수립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3408449" y="2240235"/>
            <a:ext cx="2605863" cy="2628900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요구사항을 정의하고 환경에 대한 분석과 시스템 설계를 진행</a:t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요구사항 정의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분석 항목에 대한 요구사항 정의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요구사항 별 목적 정의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현황 분석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보행자 교통사고 데이터 분석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바닥신호등 설치 현황에 대한 분석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기술 구조 설계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엔티티 설계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분석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ERD설계 및 테이블 설계 화면 설계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로딩 프로세스/흐름 설계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6284494" y="2240235"/>
            <a:ext cx="2526308" cy="2628900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구조 및 화면 개발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pSQL 모델링 구현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테이블 구축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-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적재(마스터, 트랜잭션)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보고서 폼 개발</a:t>
            </a:r>
            <a:endParaRPr b="0" i="0" sz="1000" u="none" cap="none" strike="noStrike">
              <a:solidFill>
                <a:srgbClr val="1F497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9014691" y="2240862"/>
            <a:ext cx="1980334" cy="2628900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결과 정리 및 완료 보고서 작성</a:t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1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진행 성과에 대한 리뷰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완료 보고서 작성</a:t>
            </a:r>
            <a:endParaRPr b="0" i="0" sz="1000" u="none" cap="none" strike="noStrike">
              <a:solidFill>
                <a:srgbClr val="1F497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2"/>
          <p:cNvSpPr/>
          <p:nvPr/>
        </p:nvSpPr>
        <p:spPr>
          <a:xfrm>
            <a:off x="3389978" y="1724924"/>
            <a:ext cx="2605863" cy="431800"/>
          </a:xfrm>
          <a:prstGeom prst="homePlate">
            <a:avLst>
              <a:gd fmla="val 20674" name="adj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Biz.Blueprint</a:t>
            </a:r>
            <a:endParaRPr b="1" i="0" sz="14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2"/>
          <p:cNvSpPr/>
          <p:nvPr/>
        </p:nvSpPr>
        <p:spPr>
          <a:xfrm>
            <a:off x="6284494" y="1716219"/>
            <a:ext cx="2526308" cy="431800"/>
          </a:xfrm>
          <a:prstGeom prst="homePlate">
            <a:avLst>
              <a:gd fmla="val 29041" name="adj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Realization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9014691" y="1706452"/>
            <a:ext cx="1980334" cy="431800"/>
          </a:xfrm>
          <a:prstGeom prst="homePlate">
            <a:avLst>
              <a:gd fmla="val 13686" name="adj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Go-Live &amp; Support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1299941" y="1724924"/>
            <a:ext cx="1914314" cy="431800"/>
          </a:xfrm>
          <a:prstGeom prst="homePlate">
            <a:avLst>
              <a:gd fmla="val 18995" name="adj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Preparation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2"/>
          <p:cNvSpPr/>
          <p:nvPr/>
        </p:nvSpPr>
        <p:spPr>
          <a:xfrm>
            <a:off x="461963" y="2242449"/>
            <a:ext cx="802620" cy="26289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36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주요 Task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2"/>
          <p:cNvSpPr/>
          <p:nvPr/>
        </p:nvSpPr>
        <p:spPr>
          <a:xfrm>
            <a:off x="461963" y="4965012"/>
            <a:ext cx="802620" cy="1371742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1960"/>
              </a:srgbClr>
            </a:outerShdw>
          </a:effectLst>
        </p:spPr>
        <p:txBody>
          <a:bodyPr anchorCtr="0" anchor="ctr" bIns="45700" lIns="91425" spcFirstLastPara="1" rIns="91425" wrap="square" tIns="36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주요 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ko-KR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산출물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2"/>
          <p:cNvSpPr/>
          <p:nvPr/>
        </p:nvSpPr>
        <p:spPr>
          <a:xfrm>
            <a:off x="1321155" y="4965012"/>
            <a:ext cx="1893100" cy="1371742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추진 계획서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2"/>
          <p:cNvSpPr/>
          <p:nvPr/>
        </p:nvSpPr>
        <p:spPr>
          <a:xfrm>
            <a:off x="3408447" y="4952646"/>
            <a:ext cx="2605863" cy="1371742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요구사항 정의서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현행 시스템 분석서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보행자 교통사고 현황 자료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테이블설계서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https://sgpassion.tistory.com/340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2"/>
          <p:cNvSpPr/>
          <p:nvPr/>
        </p:nvSpPr>
        <p:spPr>
          <a:xfrm>
            <a:off x="6284494" y="4961352"/>
            <a:ext cx="2526308" cy="1371742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pSQL 데이터 모델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분석보고서 폼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2"/>
          <p:cNvSpPr/>
          <p:nvPr/>
        </p:nvSpPr>
        <p:spPr>
          <a:xfrm>
            <a:off x="9014691" y="4961352"/>
            <a:ext cx="1980334" cy="1371742"/>
          </a:xfrm>
          <a:prstGeom prst="rect">
            <a:avLst/>
          </a:prstGeom>
          <a:gradFill>
            <a:gsLst>
              <a:gs pos="0">
                <a:srgbClr val="F2F2F2"/>
              </a:gs>
              <a:gs pos="50000">
                <a:srgbClr val="E6E6E6"/>
              </a:gs>
              <a:gs pos="100000">
                <a:srgbClr val="F2F2F2"/>
              </a:gs>
            </a:gsLst>
            <a:lin ang="5400000" scaled="0"/>
          </a:gradFill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Noto Sans Symbols"/>
              <a:buChar char="▪"/>
            </a:pPr>
            <a:r>
              <a:rPr b="0" i="0" lang="ko-KR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완료 보고서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4540777" y="0"/>
            <a:ext cx="5678645" cy="1534019"/>
          </a:xfrm>
          <a:prstGeom prst="wedgeEllipseCallout">
            <a:avLst>
              <a:gd fmla="val -54399" name="adj1"/>
              <a:gd fmla="val 26443" name="adj2"/>
            </a:avLst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요구분석 → 설계 → 디자인 → 코딩 → 개발 순으로 순차적으로 이어지는 흐름을 가진 방법론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